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6" autoAdjust="0"/>
    <p:restoredTop sz="94660"/>
  </p:normalViewPr>
  <p:slideViewPr>
    <p:cSldViewPr snapToGrid="0">
      <p:cViewPr varScale="1">
        <p:scale>
          <a:sx n="44" d="100"/>
          <a:sy n="44" d="100"/>
        </p:scale>
        <p:origin x="48" y="7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11A937-E085-461F-9DE1-90B9983E2667}"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1994168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11A937-E085-461F-9DE1-90B9983E2667}"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3424870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11A937-E085-461F-9DE1-90B9983E2667}"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3700088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11A937-E085-461F-9DE1-90B9983E2667}"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C52C7-E65F-41CF-82A0-E2812BF33E91}"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83557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11A937-E085-461F-9DE1-90B9983E2667}"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2747670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711A937-E085-461F-9DE1-90B9983E2667}"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1388678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711A937-E085-461F-9DE1-90B9983E2667}"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1508885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11A937-E085-461F-9DE1-90B9983E2667}"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4028685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11A937-E085-461F-9DE1-90B9983E2667}"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157850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11A937-E085-461F-9DE1-90B9983E2667}"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601963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11A937-E085-461F-9DE1-90B9983E2667}"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940042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11A937-E085-461F-9DE1-90B9983E2667}"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1020602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11A937-E085-461F-9DE1-90B9983E2667}" type="datetimeFigureOut">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282005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11A937-E085-461F-9DE1-90B9983E2667}"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13076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1A937-E085-461F-9DE1-90B9983E2667}" type="datetimeFigureOut">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3124005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11A937-E085-461F-9DE1-90B9983E2667}"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288161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11A937-E085-461F-9DE1-90B9983E2667}"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C52C7-E65F-41CF-82A0-E2812BF33E91}" type="slidenum">
              <a:rPr lang="en-US" smtClean="0"/>
              <a:t>‹#›</a:t>
            </a:fld>
            <a:endParaRPr lang="en-US"/>
          </a:p>
        </p:txBody>
      </p:sp>
    </p:spTree>
    <p:extLst>
      <p:ext uri="{BB962C8B-B14F-4D97-AF65-F5344CB8AC3E}">
        <p14:creationId xmlns:p14="http://schemas.microsoft.com/office/powerpoint/2010/main" val="1143930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711A937-E085-461F-9DE1-90B9983E2667}" type="datetimeFigureOut">
              <a:rPr lang="en-US" smtClean="0"/>
              <a:t>3/16/2020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1FC52C7-E65F-41CF-82A0-E2812BF33E91}" type="slidenum">
              <a:rPr lang="en-US" smtClean="0"/>
              <a:t>‹#›</a:t>
            </a:fld>
            <a:endParaRPr lang="en-US"/>
          </a:p>
        </p:txBody>
      </p:sp>
    </p:spTree>
    <p:extLst>
      <p:ext uri="{BB962C8B-B14F-4D97-AF65-F5344CB8AC3E}">
        <p14:creationId xmlns:p14="http://schemas.microsoft.com/office/powerpoint/2010/main" val="315428984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526B1-9F77-4D87-A85A-64464F148237}"/>
              </a:ext>
            </a:extLst>
          </p:cNvPr>
          <p:cNvSpPr>
            <a:spLocks noGrp="1"/>
          </p:cNvSpPr>
          <p:nvPr>
            <p:ph type="ctrTitle"/>
          </p:nvPr>
        </p:nvSpPr>
        <p:spPr>
          <a:xfrm>
            <a:off x="1595269" y="1922010"/>
            <a:ext cx="9001462" cy="2387600"/>
          </a:xfrm>
        </p:spPr>
        <p:txBody>
          <a:bodyPr>
            <a:normAutofit fontScale="90000"/>
          </a:bodyPr>
          <a:lstStyle/>
          <a:p>
            <a:r>
              <a:rPr lang="en-US" dirty="0"/>
              <a:t>Gender, Technology, and the History of Technical Communication</a:t>
            </a:r>
            <a:br>
              <a:rPr lang="en-US" dirty="0"/>
            </a:br>
            <a:r>
              <a:rPr lang="en-US" dirty="0"/>
              <a:t>Katherine T. </a:t>
            </a:r>
            <a:r>
              <a:rPr lang="en-US" dirty="0" err="1"/>
              <a:t>Durack</a:t>
            </a:r>
            <a:endParaRPr lang="en-US" dirty="0"/>
          </a:p>
        </p:txBody>
      </p:sp>
      <p:sp>
        <p:nvSpPr>
          <p:cNvPr id="3" name="Subtitle 2">
            <a:extLst>
              <a:ext uri="{FF2B5EF4-FFF2-40B4-BE49-F238E27FC236}">
                <a16:creationId xmlns:a16="http://schemas.microsoft.com/office/drawing/2014/main" id="{4E863234-BE96-4C03-A352-F00ED6190BA7}"/>
              </a:ext>
            </a:extLst>
          </p:cNvPr>
          <p:cNvSpPr>
            <a:spLocks noGrp="1"/>
          </p:cNvSpPr>
          <p:nvPr>
            <p:ph type="subTitle" idx="1"/>
          </p:nvPr>
        </p:nvSpPr>
        <p:spPr>
          <a:xfrm>
            <a:off x="1595269" y="4451124"/>
            <a:ext cx="9001462" cy="1655762"/>
          </a:xfrm>
        </p:spPr>
        <p:txBody>
          <a:bodyPr/>
          <a:lstStyle/>
          <a:p>
            <a:r>
              <a:rPr lang="en-US" dirty="0"/>
              <a:t>Brianna Zaccari</a:t>
            </a:r>
          </a:p>
        </p:txBody>
      </p:sp>
    </p:spTree>
    <p:extLst>
      <p:ext uri="{BB962C8B-B14F-4D97-AF65-F5344CB8AC3E}">
        <p14:creationId xmlns:p14="http://schemas.microsoft.com/office/powerpoint/2010/main" val="1577078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188C2-DFED-4AC7-8135-E9D2329251FA}"/>
              </a:ext>
            </a:extLst>
          </p:cNvPr>
          <p:cNvSpPr>
            <a:spLocks noGrp="1"/>
          </p:cNvSpPr>
          <p:nvPr>
            <p:ph type="title"/>
          </p:nvPr>
        </p:nvSpPr>
        <p:spPr/>
        <p:txBody>
          <a:bodyPr/>
          <a:lstStyle/>
          <a:p>
            <a:r>
              <a:rPr lang="en-US" dirty="0"/>
              <a:t>The household as a setting of consequence</a:t>
            </a:r>
          </a:p>
        </p:txBody>
      </p:sp>
      <p:sp>
        <p:nvSpPr>
          <p:cNvPr id="3" name="Content Placeholder 2">
            <a:extLst>
              <a:ext uri="{FF2B5EF4-FFF2-40B4-BE49-F238E27FC236}">
                <a16:creationId xmlns:a16="http://schemas.microsoft.com/office/drawing/2014/main" id="{0ED2B2A9-F99D-4F76-8325-55E1D5F48878}"/>
              </a:ext>
            </a:extLst>
          </p:cNvPr>
          <p:cNvSpPr>
            <a:spLocks noGrp="1"/>
          </p:cNvSpPr>
          <p:nvPr>
            <p:ph idx="1"/>
          </p:nvPr>
        </p:nvSpPr>
        <p:spPr/>
        <p:txBody>
          <a:bodyPr>
            <a:normAutofit lnSpcReduction="10000"/>
          </a:bodyPr>
          <a:lstStyle/>
          <a:p>
            <a:r>
              <a:rPr lang="en-US" dirty="0"/>
              <a:t>The greatest force against inclusion for women was the focus on workplace writing, which excludes household as a workplace or “setting of consequence at all”</a:t>
            </a:r>
          </a:p>
          <a:p>
            <a:r>
              <a:rPr lang="en-US" dirty="0" err="1"/>
              <a:t>Durack</a:t>
            </a:r>
            <a:r>
              <a:rPr lang="en-US" dirty="0"/>
              <a:t> disagrees with this statements; the use of technical documents is significant in the household. Examples include: Computer hardware and software, Vacuum cleaners, Lawn mowers, Blenders, and even Coffee mills.  This also can include: Credit card agreements, Billing statements, and tax &amp; insurance documents</a:t>
            </a:r>
          </a:p>
          <a:p>
            <a:r>
              <a:rPr lang="en-US" dirty="0"/>
              <a:t>In the future the workplace is starting to dissolve, the household is starting to become the “primary location for the economically productive activities of women and men”</a:t>
            </a:r>
          </a:p>
          <a:p>
            <a:pPr lvl="1"/>
            <a:r>
              <a:rPr lang="en-US" dirty="0"/>
              <a:t>Technology increases, transition to two-income households, rise of an information economy, and the separation of the home and workspace blurs</a:t>
            </a:r>
          </a:p>
          <a:p>
            <a:endParaRPr lang="en-US" dirty="0"/>
          </a:p>
          <a:p>
            <a:pPr lvl="1"/>
            <a:endParaRPr lang="en-US" dirty="0"/>
          </a:p>
        </p:txBody>
      </p:sp>
    </p:spTree>
    <p:extLst>
      <p:ext uri="{BB962C8B-B14F-4D97-AF65-F5344CB8AC3E}">
        <p14:creationId xmlns:p14="http://schemas.microsoft.com/office/powerpoint/2010/main" val="2436157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74274-E656-477C-9780-6D9688821120}"/>
              </a:ext>
            </a:extLst>
          </p:cNvPr>
          <p:cNvSpPr>
            <a:spLocks noGrp="1"/>
          </p:cNvSpPr>
          <p:nvPr>
            <p:ph type="title"/>
          </p:nvPr>
        </p:nvSpPr>
        <p:spPr/>
        <p:txBody>
          <a:bodyPr/>
          <a:lstStyle/>
          <a:p>
            <a:r>
              <a:rPr lang="en-US" dirty="0"/>
              <a:t>Towards inclusive definitions</a:t>
            </a:r>
          </a:p>
        </p:txBody>
      </p:sp>
      <p:sp>
        <p:nvSpPr>
          <p:cNvPr id="3" name="Content Placeholder 2">
            <a:extLst>
              <a:ext uri="{FF2B5EF4-FFF2-40B4-BE49-F238E27FC236}">
                <a16:creationId xmlns:a16="http://schemas.microsoft.com/office/drawing/2014/main" id="{B361772D-F09E-4614-B186-5DFF051B35AF}"/>
              </a:ext>
            </a:extLst>
          </p:cNvPr>
          <p:cNvSpPr>
            <a:spLocks noGrp="1"/>
          </p:cNvSpPr>
          <p:nvPr>
            <p:ph idx="1"/>
          </p:nvPr>
        </p:nvSpPr>
        <p:spPr/>
        <p:txBody>
          <a:bodyPr/>
          <a:lstStyle/>
          <a:p>
            <a:r>
              <a:rPr lang="en-US" dirty="0" err="1"/>
              <a:t>Durack’s</a:t>
            </a:r>
            <a:r>
              <a:rPr lang="en-US" dirty="0"/>
              <a:t> observations:</a:t>
            </a:r>
          </a:p>
          <a:p>
            <a:pPr lvl="1"/>
            <a:r>
              <a:rPr lang="en-US" dirty="0"/>
              <a:t>Technological writing exists within government and industry and in public and private spheres</a:t>
            </a:r>
          </a:p>
          <a:p>
            <a:pPr lvl="1"/>
            <a:r>
              <a:rPr lang="en-US" dirty="0"/>
              <a:t>Technical writing has a close relationship with technology</a:t>
            </a:r>
          </a:p>
          <a:p>
            <a:pPr lvl="1"/>
            <a:r>
              <a:rPr lang="en-US" dirty="0"/>
              <a:t>Technical writing seeks to make </a:t>
            </a:r>
            <a:r>
              <a:rPr lang="en-US"/>
              <a:t>knowledge known</a:t>
            </a:r>
            <a:endParaRPr lang="en-US" dirty="0"/>
          </a:p>
        </p:txBody>
      </p:sp>
    </p:spTree>
    <p:extLst>
      <p:ext uri="{BB962C8B-B14F-4D97-AF65-F5344CB8AC3E}">
        <p14:creationId xmlns:p14="http://schemas.microsoft.com/office/powerpoint/2010/main" val="3085591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16306-DE13-4058-B498-25835831FA4A}"/>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D2E428A-1C4D-44A1-B09A-D4344A40375F}"/>
              </a:ext>
            </a:extLst>
          </p:cNvPr>
          <p:cNvSpPr>
            <a:spLocks noGrp="1"/>
          </p:cNvSpPr>
          <p:nvPr>
            <p:ph idx="1"/>
          </p:nvPr>
        </p:nvSpPr>
        <p:spPr>
          <a:xfrm>
            <a:off x="913795" y="1825328"/>
            <a:ext cx="10353762" cy="3695136"/>
          </a:xfrm>
        </p:spPr>
        <p:txBody>
          <a:bodyPr>
            <a:normAutofit lnSpcReduction="10000"/>
          </a:bodyPr>
          <a:lstStyle/>
          <a:p>
            <a:r>
              <a:rPr lang="en-US" dirty="0"/>
              <a:t>In the fields “disciplinary” works, women have been heavily excluded and lack in the records.</a:t>
            </a:r>
          </a:p>
          <a:p>
            <a:r>
              <a:rPr lang="en-US" dirty="0"/>
              <a:t>Some exceptions to this is: </a:t>
            </a:r>
          </a:p>
          <a:p>
            <a:pPr lvl="1"/>
            <a:r>
              <a:rPr lang="en-US" dirty="0"/>
              <a:t>Elizabeth </a:t>
            </a:r>
            <a:r>
              <a:rPr lang="en-US" dirty="0" err="1"/>
              <a:t>Tebeaux’s</a:t>
            </a:r>
            <a:r>
              <a:rPr lang="en-US" dirty="0"/>
              <a:t> work on Renaissance technical writing</a:t>
            </a:r>
          </a:p>
          <a:p>
            <a:pPr lvl="1"/>
            <a:r>
              <a:rPr lang="en-US" dirty="0" err="1"/>
              <a:t>Tebeaux</a:t>
            </a:r>
            <a:r>
              <a:rPr lang="en-US" dirty="0"/>
              <a:t> and Mary Lay’s “Images of Women in Technical Books from the English Renaissance”</a:t>
            </a:r>
          </a:p>
          <a:p>
            <a:pPr lvl="1"/>
            <a:r>
              <a:rPr lang="en-US" dirty="0"/>
              <a:t>Kathryn Neeley’s “Women as Mediatrix: Women as Writers on Science and Technology in the Eighteenth and Nineteenth Centuries”</a:t>
            </a:r>
          </a:p>
          <a:p>
            <a:pPr lvl="1"/>
            <a:r>
              <a:rPr lang="en-US" dirty="0"/>
              <a:t>A chapter on sewing machines in R. John </a:t>
            </a:r>
            <a:r>
              <a:rPr lang="en-US" dirty="0" err="1"/>
              <a:t>Brockmann’s</a:t>
            </a:r>
            <a:r>
              <a:rPr lang="en-US" dirty="0"/>
              <a:t> </a:t>
            </a:r>
            <a:r>
              <a:rPr lang="en-US" i="1" dirty="0"/>
              <a:t>From Millwrights to Shipwrights</a:t>
            </a:r>
          </a:p>
          <a:p>
            <a:pPr lvl="1"/>
            <a:r>
              <a:rPr lang="en-US" dirty="0"/>
              <a:t>Katherine R. </a:t>
            </a:r>
            <a:r>
              <a:rPr lang="en-US" dirty="0" err="1"/>
              <a:t>Durack’s</a:t>
            </a:r>
            <a:r>
              <a:rPr lang="en-US" dirty="0"/>
              <a:t> document design innovations in home </a:t>
            </a:r>
            <a:r>
              <a:rPr lang="en-US" dirty="0" err="1"/>
              <a:t>sewing,“Patterns</a:t>
            </a:r>
            <a:r>
              <a:rPr lang="en-US" dirty="0"/>
              <a:t> for Success”</a:t>
            </a:r>
          </a:p>
          <a:p>
            <a:pPr lvl="1"/>
            <a:endParaRPr lang="en-US" dirty="0"/>
          </a:p>
          <a:p>
            <a:pPr lvl="1"/>
            <a:endParaRPr lang="en-US" dirty="0"/>
          </a:p>
        </p:txBody>
      </p:sp>
    </p:spTree>
    <p:extLst>
      <p:ext uri="{BB962C8B-B14F-4D97-AF65-F5344CB8AC3E}">
        <p14:creationId xmlns:p14="http://schemas.microsoft.com/office/powerpoint/2010/main" val="3453369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98C91-06CB-4B25-ABFC-A03EA12EFD1F}"/>
              </a:ext>
            </a:extLst>
          </p:cNvPr>
          <p:cNvSpPr>
            <a:spLocks noGrp="1"/>
          </p:cNvSpPr>
          <p:nvPr>
            <p:ph type="title"/>
          </p:nvPr>
        </p:nvSpPr>
        <p:spPr/>
        <p:txBody>
          <a:bodyPr/>
          <a:lstStyle/>
          <a:p>
            <a:r>
              <a:rPr lang="en-US" dirty="0"/>
              <a:t>Possible reasons for Absences of Women in Technical Writing</a:t>
            </a:r>
          </a:p>
        </p:txBody>
      </p:sp>
      <p:sp>
        <p:nvSpPr>
          <p:cNvPr id="3" name="Content Placeholder 2">
            <a:extLst>
              <a:ext uri="{FF2B5EF4-FFF2-40B4-BE49-F238E27FC236}">
                <a16:creationId xmlns:a16="http://schemas.microsoft.com/office/drawing/2014/main" id="{ABA62559-D9AD-403F-8837-6FEF287AF4E9}"/>
              </a:ext>
            </a:extLst>
          </p:cNvPr>
          <p:cNvSpPr>
            <a:spLocks noGrp="1"/>
          </p:cNvSpPr>
          <p:nvPr>
            <p:ph idx="1"/>
          </p:nvPr>
        </p:nvSpPr>
        <p:spPr/>
        <p:txBody>
          <a:bodyPr/>
          <a:lstStyle/>
          <a:p>
            <a:pPr marL="457200" indent="-457200">
              <a:buFont typeface="+mj-lt"/>
              <a:buAutoNum type="arabicPeriod"/>
            </a:pPr>
            <a:r>
              <a:rPr lang="en-US" dirty="0"/>
              <a:t>Women have only contributed limitedly to the technical and scientific fields</a:t>
            </a:r>
          </a:p>
          <a:p>
            <a:pPr lvl="1"/>
            <a:r>
              <a:rPr lang="en-US" dirty="0"/>
              <a:t>Elizabeth Wayland Barber suggests that women’s contributions to technological innovations have been hindered by their social responsibilities, child care.  Then, scientific and technological writings have been written mainly by men, but the women writers have been lost, overlooked, or contained.</a:t>
            </a:r>
          </a:p>
          <a:p>
            <a:pPr marL="457200" indent="-457200">
              <a:buFont typeface="+mj-lt"/>
              <a:buAutoNum type="arabicPeriod"/>
            </a:pPr>
            <a:r>
              <a:rPr lang="en-US" dirty="0"/>
              <a:t>“the absence of a female perspective… was a function of the historians who wrote them and not of historical reality”</a:t>
            </a:r>
          </a:p>
          <a:p>
            <a:pPr lvl="1"/>
            <a:r>
              <a:rPr lang="en-US" dirty="0"/>
              <a:t>This is because of the “peculiar set of cultural blinders,” which made it hard for people to see the ways that women contributed to technical communication</a:t>
            </a:r>
          </a:p>
          <a:p>
            <a:pPr lvl="1"/>
            <a:endParaRPr lang="en-US" dirty="0"/>
          </a:p>
        </p:txBody>
      </p:sp>
    </p:spTree>
    <p:extLst>
      <p:ext uri="{BB962C8B-B14F-4D97-AF65-F5344CB8AC3E}">
        <p14:creationId xmlns:p14="http://schemas.microsoft.com/office/powerpoint/2010/main" val="1732483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517A3-668F-48DC-A3EB-3C9FB2FE0AF8}"/>
              </a:ext>
            </a:extLst>
          </p:cNvPr>
          <p:cNvSpPr>
            <a:spLocks noGrp="1"/>
          </p:cNvSpPr>
          <p:nvPr>
            <p:ph type="title"/>
          </p:nvPr>
        </p:nvSpPr>
        <p:spPr>
          <a:xfrm>
            <a:off x="913794" y="443172"/>
            <a:ext cx="10353761" cy="1326321"/>
          </a:xfrm>
        </p:spPr>
        <p:txBody>
          <a:bodyPr/>
          <a:lstStyle/>
          <a:p>
            <a:r>
              <a:rPr lang="en-US" dirty="0"/>
              <a:t>“Peculiar Set of Blinders”</a:t>
            </a:r>
          </a:p>
        </p:txBody>
      </p:sp>
      <p:sp>
        <p:nvSpPr>
          <p:cNvPr id="3" name="Content Placeholder 2">
            <a:extLst>
              <a:ext uri="{FF2B5EF4-FFF2-40B4-BE49-F238E27FC236}">
                <a16:creationId xmlns:a16="http://schemas.microsoft.com/office/drawing/2014/main" id="{6B3B8DFE-E60B-45C7-95F8-DAC61862593C}"/>
              </a:ext>
            </a:extLst>
          </p:cNvPr>
          <p:cNvSpPr>
            <a:spLocks noGrp="1"/>
          </p:cNvSpPr>
          <p:nvPr>
            <p:ph idx="1"/>
          </p:nvPr>
        </p:nvSpPr>
        <p:spPr>
          <a:xfrm>
            <a:off x="913794" y="1769493"/>
            <a:ext cx="10353762" cy="3695136"/>
          </a:xfrm>
        </p:spPr>
        <p:txBody>
          <a:bodyPr>
            <a:normAutofit fontScale="85000" lnSpcReduction="10000"/>
          </a:bodyPr>
          <a:lstStyle/>
          <a:p>
            <a:r>
              <a:rPr lang="en-US" dirty="0"/>
              <a:t>The two characteristics of modern technical writing, by popular definition are:</a:t>
            </a:r>
          </a:p>
          <a:p>
            <a:pPr marL="800100" lvl="1" indent="-342900">
              <a:buFont typeface="+mj-lt"/>
              <a:buAutoNum type="arabicPeriod"/>
            </a:pPr>
            <a:r>
              <a:rPr lang="en-US" dirty="0"/>
              <a:t>A close relationship with technology</a:t>
            </a:r>
          </a:p>
          <a:p>
            <a:pPr marL="800100" lvl="1" indent="-342900">
              <a:buFont typeface="+mj-lt"/>
              <a:buAutoNum type="arabicPeriod"/>
            </a:pPr>
            <a:r>
              <a:rPr lang="en-US" dirty="0"/>
              <a:t>An understanding of technical writing is associated with work and the workplace</a:t>
            </a:r>
          </a:p>
          <a:p>
            <a:r>
              <a:rPr lang="en-US" dirty="0"/>
              <a:t>David Dobrin defines technical writing as “writing that accommodates technology to the user”</a:t>
            </a:r>
          </a:p>
          <a:p>
            <a:r>
              <a:rPr lang="en-US" dirty="0" err="1"/>
              <a:t>Tebeaux</a:t>
            </a:r>
            <a:r>
              <a:rPr lang="en-US" dirty="0"/>
              <a:t> and M. Jimmie Killingsworth then propose an example of technical writing to guide in historical research.  They say that “technical writing exists to help its readers to achieve work-related goals – to perforin; to solve problems in a work context”</a:t>
            </a:r>
          </a:p>
          <a:p>
            <a:r>
              <a:rPr lang="en-US" dirty="0"/>
              <a:t>The problem in adding women to the “disciplinary history” was the assumption about technology, work, and the workplace being gender-neutral.  But addressing this was a matter of searching ”annals of science and industry and tacking articles” for those who distinguished themselves</a:t>
            </a:r>
          </a:p>
        </p:txBody>
      </p:sp>
    </p:spTree>
    <p:extLst>
      <p:ext uri="{BB962C8B-B14F-4D97-AF65-F5344CB8AC3E}">
        <p14:creationId xmlns:p14="http://schemas.microsoft.com/office/powerpoint/2010/main" val="2681503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425D-753F-44CD-AB45-D12181B618CB}"/>
              </a:ext>
            </a:extLst>
          </p:cNvPr>
          <p:cNvSpPr>
            <a:spLocks noGrp="1"/>
          </p:cNvSpPr>
          <p:nvPr>
            <p:ph type="title"/>
          </p:nvPr>
        </p:nvSpPr>
        <p:spPr/>
        <p:txBody>
          <a:bodyPr/>
          <a:lstStyle/>
          <a:p>
            <a:r>
              <a:rPr lang="en-US" dirty="0"/>
              <a:t>History and Women’s Work</a:t>
            </a:r>
          </a:p>
        </p:txBody>
      </p:sp>
      <p:sp>
        <p:nvSpPr>
          <p:cNvPr id="3" name="Content Placeholder 2">
            <a:extLst>
              <a:ext uri="{FF2B5EF4-FFF2-40B4-BE49-F238E27FC236}">
                <a16:creationId xmlns:a16="http://schemas.microsoft.com/office/drawing/2014/main" id="{36D2D610-92C9-45A9-9F5B-2A6D109DED47}"/>
              </a:ext>
            </a:extLst>
          </p:cNvPr>
          <p:cNvSpPr>
            <a:spLocks noGrp="1"/>
          </p:cNvSpPr>
          <p:nvPr>
            <p:ph idx="1"/>
          </p:nvPr>
        </p:nvSpPr>
        <p:spPr/>
        <p:txBody>
          <a:bodyPr>
            <a:normAutofit fontScale="92500" lnSpcReduction="20000"/>
          </a:bodyPr>
          <a:lstStyle/>
          <a:p>
            <a:r>
              <a:rPr lang="en-US" dirty="0"/>
              <a:t>Throughout history, women’s work had usually escaped historians, which lead feminist to conclude history is “deeply gendered” and “presented as a universal human story exemplified by lives of men”</a:t>
            </a:r>
          </a:p>
          <a:p>
            <a:r>
              <a:rPr lang="en-US" dirty="0"/>
              <a:t>With great works written by </a:t>
            </a:r>
            <a:r>
              <a:rPr lang="en-US" b="1" dirty="0"/>
              <a:t>men</a:t>
            </a:r>
            <a:r>
              <a:rPr lang="en-US" dirty="0"/>
              <a:t> the focus soon became on agency, those who had identified themselves in their field through their writings.  In contrast, the focus was products, having identified artifacts of value.  Through these, it led to the establishment of significance, to public sphere rather than the private sphere.</a:t>
            </a:r>
          </a:p>
          <a:p>
            <a:r>
              <a:rPr lang="en-US" dirty="0"/>
              <a:t>Joan Wallach Scott and Autumn Stanley states that the history of technology omits activities produced by women in a public atmosphere</a:t>
            </a:r>
          </a:p>
          <a:p>
            <a:r>
              <a:rPr lang="en-US" dirty="0"/>
              <a:t>They were excluded because: socially, women were not significant to the field and women tools were not technical, work was not significant to write these types of texts</a:t>
            </a:r>
          </a:p>
        </p:txBody>
      </p:sp>
    </p:spTree>
    <p:extLst>
      <p:ext uri="{BB962C8B-B14F-4D97-AF65-F5344CB8AC3E}">
        <p14:creationId xmlns:p14="http://schemas.microsoft.com/office/powerpoint/2010/main" val="914741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F9F70-B0B7-48B9-B9FC-1CE54EB8D3D0}"/>
              </a:ext>
            </a:extLst>
          </p:cNvPr>
          <p:cNvSpPr>
            <a:spLocks noGrp="1"/>
          </p:cNvSpPr>
          <p:nvPr>
            <p:ph type="title"/>
          </p:nvPr>
        </p:nvSpPr>
        <p:spPr/>
        <p:txBody>
          <a:bodyPr/>
          <a:lstStyle/>
          <a:p>
            <a:r>
              <a:rPr lang="en-US" dirty="0"/>
              <a:t>Women as significant Contributors to science and technology</a:t>
            </a:r>
          </a:p>
        </p:txBody>
      </p:sp>
      <p:sp>
        <p:nvSpPr>
          <p:cNvPr id="3" name="Content Placeholder 2">
            <a:extLst>
              <a:ext uri="{FF2B5EF4-FFF2-40B4-BE49-F238E27FC236}">
                <a16:creationId xmlns:a16="http://schemas.microsoft.com/office/drawing/2014/main" id="{71133B28-CBE3-4075-9AC8-15C11A58C20D}"/>
              </a:ext>
            </a:extLst>
          </p:cNvPr>
          <p:cNvSpPr>
            <a:spLocks noGrp="1"/>
          </p:cNvSpPr>
          <p:nvPr>
            <p:ph idx="1"/>
          </p:nvPr>
        </p:nvSpPr>
        <p:spPr/>
        <p:txBody>
          <a:bodyPr>
            <a:normAutofit fontScale="92500" lnSpcReduction="10000"/>
          </a:bodyPr>
          <a:lstStyle/>
          <a:p>
            <a:r>
              <a:rPr lang="en-US" dirty="0"/>
              <a:t>Overcoming the assumptions of women included:</a:t>
            </a:r>
          </a:p>
          <a:p>
            <a:pPr marL="800100" lvl="1" indent="-342900">
              <a:buFont typeface="+mj-lt"/>
              <a:buAutoNum type="arabicPeriod"/>
            </a:pPr>
            <a:r>
              <a:rPr lang="en-US" dirty="0"/>
              <a:t>Identifying women who have impacted significantly to science, technology, and medicine</a:t>
            </a:r>
          </a:p>
          <a:p>
            <a:pPr marL="800100" lvl="1" indent="-342900">
              <a:buFont typeface="+mj-lt"/>
              <a:buAutoNum type="arabicPeriod"/>
            </a:pPr>
            <a:r>
              <a:rPr lang="en-US" dirty="0"/>
              <a:t>Then fitting their works into history as evidence</a:t>
            </a:r>
          </a:p>
          <a:p>
            <a:r>
              <a:rPr lang="en-US" dirty="0"/>
              <a:t>The main difficulty that was facing the lack of women’s contributions to these fields</a:t>
            </a:r>
          </a:p>
          <a:p>
            <a:r>
              <a:rPr lang="en-US" dirty="0"/>
              <a:t>Stanley determined that women’s accomplishments are blinded by men and constricted.  Some examples include:</a:t>
            </a:r>
          </a:p>
          <a:p>
            <a:pPr lvl="1"/>
            <a:r>
              <a:rPr lang="en-US" dirty="0"/>
              <a:t>Harriet R. Strong’s storage dam and reservoir system</a:t>
            </a:r>
          </a:p>
          <a:p>
            <a:pPr lvl="1"/>
            <a:r>
              <a:rPr lang="en-US" dirty="0"/>
              <a:t>Madeleine </a:t>
            </a:r>
            <a:r>
              <a:rPr lang="en-US" dirty="0" err="1"/>
              <a:t>Vionnet’s</a:t>
            </a:r>
            <a:r>
              <a:rPr lang="en-US" dirty="0"/>
              <a:t>  invention of the bias cuts in dressmaking</a:t>
            </a:r>
          </a:p>
          <a:p>
            <a:pPr lvl="1"/>
            <a:r>
              <a:rPr lang="en-US" dirty="0"/>
              <a:t>Key inventions during the U.S. Industrial Revolution: Catherine Green and the cotton gin, Elizabeth Howe and the sewing machine</a:t>
            </a:r>
          </a:p>
          <a:p>
            <a:pPr lvl="1"/>
            <a:endParaRPr lang="en-US" dirty="0"/>
          </a:p>
        </p:txBody>
      </p:sp>
    </p:spTree>
    <p:extLst>
      <p:ext uri="{BB962C8B-B14F-4D97-AF65-F5344CB8AC3E}">
        <p14:creationId xmlns:p14="http://schemas.microsoft.com/office/powerpoint/2010/main" val="3495454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61007-A29A-44B2-82D8-BCA1C116535D}"/>
              </a:ext>
            </a:extLst>
          </p:cNvPr>
          <p:cNvSpPr>
            <a:spLocks noGrp="1"/>
          </p:cNvSpPr>
          <p:nvPr>
            <p:ph type="title"/>
          </p:nvPr>
        </p:nvSpPr>
        <p:spPr/>
        <p:txBody>
          <a:bodyPr/>
          <a:lstStyle/>
          <a:p>
            <a:r>
              <a:rPr lang="en-US" dirty="0"/>
              <a:t>Women as significant Contributors to science and technology </a:t>
            </a:r>
          </a:p>
        </p:txBody>
      </p:sp>
      <p:sp>
        <p:nvSpPr>
          <p:cNvPr id="3" name="Content Placeholder 2">
            <a:extLst>
              <a:ext uri="{FF2B5EF4-FFF2-40B4-BE49-F238E27FC236}">
                <a16:creationId xmlns:a16="http://schemas.microsoft.com/office/drawing/2014/main" id="{AEB4AEDA-3717-43CE-8425-EEED7B443C08}"/>
              </a:ext>
            </a:extLst>
          </p:cNvPr>
          <p:cNvSpPr>
            <a:spLocks noGrp="1"/>
          </p:cNvSpPr>
          <p:nvPr>
            <p:ph idx="1"/>
          </p:nvPr>
        </p:nvSpPr>
        <p:spPr/>
        <p:txBody>
          <a:bodyPr/>
          <a:lstStyle/>
          <a:p>
            <a:r>
              <a:rPr lang="en-US" dirty="0"/>
              <a:t>Stanley also indicates that women’s accomplishments had not been recognized, Hedy </a:t>
            </a:r>
            <a:r>
              <a:rPr lang="en-US" dirty="0" err="1"/>
              <a:t>Lamarr</a:t>
            </a:r>
            <a:r>
              <a:rPr lang="en-US" dirty="0"/>
              <a:t> and secret communications systems during WWII</a:t>
            </a:r>
          </a:p>
          <a:p>
            <a:r>
              <a:rPr lang="en-US" dirty="0"/>
              <a:t>The general absence of women from “patent record” was due to:</a:t>
            </a:r>
          </a:p>
          <a:p>
            <a:pPr lvl="1"/>
            <a:r>
              <a:rPr lang="en-US" dirty="0"/>
              <a:t>Patents required disposable income and time</a:t>
            </a:r>
          </a:p>
          <a:p>
            <a:pPr lvl="1"/>
            <a:r>
              <a:rPr lang="en-US" dirty="0"/>
              <a:t>Married women in the U.S. and Britain could not own inventions or patents until after the Married Women’s Property Acts passed</a:t>
            </a:r>
          </a:p>
          <a:p>
            <a:pPr lvl="1"/>
            <a:r>
              <a:rPr lang="en-US" dirty="0"/>
              <a:t>The technical and mathematical training was not available to women</a:t>
            </a:r>
          </a:p>
          <a:p>
            <a:pPr lvl="1"/>
            <a:r>
              <a:rPr lang="en-US" dirty="0"/>
              <a:t>Cultural stereotypes discouraged women from claiming credit</a:t>
            </a:r>
          </a:p>
          <a:p>
            <a:pPr lvl="1"/>
            <a:r>
              <a:rPr lang="en-US" dirty="0"/>
              <a:t>These stereotypes also encourage women to be generous and giving in giving their ideas</a:t>
            </a:r>
          </a:p>
        </p:txBody>
      </p:sp>
    </p:spTree>
    <p:extLst>
      <p:ext uri="{BB962C8B-B14F-4D97-AF65-F5344CB8AC3E}">
        <p14:creationId xmlns:p14="http://schemas.microsoft.com/office/powerpoint/2010/main" val="2375096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66D0D-FE44-482C-8733-5DC30276B035}"/>
              </a:ext>
            </a:extLst>
          </p:cNvPr>
          <p:cNvSpPr>
            <a:spLocks noGrp="1"/>
          </p:cNvSpPr>
          <p:nvPr>
            <p:ph type="title"/>
          </p:nvPr>
        </p:nvSpPr>
        <p:spPr/>
        <p:txBody>
          <a:bodyPr/>
          <a:lstStyle/>
          <a:p>
            <a:r>
              <a:rPr lang="en-US" dirty="0"/>
              <a:t>Women as significant users of technology</a:t>
            </a:r>
          </a:p>
        </p:txBody>
      </p:sp>
      <p:sp>
        <p:nvSpPr>
          <p:cNvPr id="3" name="Content Placeholder 2">
            <a:extLst>
              <a:ext uri="{FF2B5EF4-FFF2-40B4-BE49-F238E27FC236}">
                <a16:creationId xmlns:a16="http://schemas.microsoft.com/office/drawing/2014/main" id="{8268679F-87E5-4F14-953C-8116A6F3273A}"/>
              </a:ext>
            </a:extLst>
          </p:cNvPr>
          <p:cNvSpPr>
            <a:spLocks noGrp="1"/>
          </p:cNvSpPr>
          <p:nvPr>
            <p:ph idx="1"/>
          </p:nvPr>
        </p:nvSpPr>
        <p:spPr/>
        <p:txBody>
          <a:bodyPr>
            <a:normAutofit lnSpcReduction="10000"/>
          </a:bodyPr>
          <a:lstStyle/>
          <a:p>
            <a:r>
              <a:rPr lang="en-US" dirty="0"/>
              <a:t>Women were viewed inferior in technological roles and viewed as not technical</a:t>
            </a:r>
          </a:p>
          <a:p>
            <a:pPr lvl="1"/>
            <a:r>
              <a:rPr lang="en-US" dirty="0"/>
              <a:t>By challenging the existing definition, to seek “a new narrative” that focuses “on the casual role played by women in their history and on he qualities of women’s experience that sharply distinguish it from men’s experience.” Making their experiences different </a:t>
            </a:r>
          </a:p>
          <a:p>
            <a:r>
              <a:rPr lang="en-US" dirty="0"/>
              <a:t>The Industrial Revolution brought technological innovation and “appropriate” work roles for men and women (separation of ‘work places’ from home and the inferior positioning of women to men)</a:t>
            </a:r>
          </a:p>
          <a:p>
            <a:r>
              <a:rPr lang="en-US" dirty="0"/>
              <a:t>Cynthia Cockburn found in her study of sexual division of labor and technologies of production found that “a sexual division of labor in and around technology persists and survives”</a:t>
            </a:r>
          </a:p>
        </p:txBody>
      </p:sp>
    </p:spTree>
    <p:extLst>
      <p:ext uri="{BB962C8B-B14F-4D97-AF65-F5344CB8AC3E}">
        <p14:creationId xmlns:p14="http://schemas.microsoft.com/office/powerpoint/2010/main" val="3753059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6D8BE-E8F0-43C2-9406-FCE91D9FB8C9}"/>
              </a:ext>
            </a:extLst>
          </p:cNvPr>
          <p:cNvSpPr>
            <a:spLocks noGrp="1"/>
          </p:cNvSpPr>
          <p:nvPr>
            <p:ph type="title"/>
          </p:nvPr>
        </p:nvSpPr>
        <p:spPr/>
        <p:txBody>
          <a:bodyPr/>
          <a:lstStyle/>
          <a:p>
            <a:r>
              <a:rPr lang="en-US" dirty="0"/>
              <a:t>Women as significant users of technology</a:t>
            </a:r>
          </a:p>
        </p:txBody>
      </p:sp>
      <p:sp>
        <p:nvSpPr>
          <p:cNvPr id="3" name="Content Placeholder 2">
            <a:extLst>
              <a:ext uri="{FF2B5EF4-FFF2-40B4-BE49-F238E27FC236}">
                <a16:creationId xmlns:a16="http://schemas.microsoft.com/office/drawing/2014/main" id="{80CDE57A-DA6B-452D-8ED5-3A1D5DE2B7BB}"/>
              </a:ext>
            </a:extLst>
          </p:cNvPr>
          <p:cNvSpPr>
            <a:spLocks noGrp="1"/>
          </p:cNvSpPr>
          <p:nvPr>
            <p:ph idx="1"/>
          </p:nvPr>
        </p:nvSpPr>
        <p:spPr>
          <a:xfrm>
            <a:off x="913795" y="2096064"/>
            <a:ext cx="10353762" cy="3695136"/>
          </a:xfrm>
        </p:spPr>
        <p:txBody>
          <a:bodyPr>
            <a:normAutofit/>
          </a:bodyPr>
          <a:lstStyle/>
          <a:p>
            <a:r>
              <a:rPr lang="en-US" dirty="0"/>
              <a:t>Historical studies show that the division of women caused women to be excluded form technology.  Men were found to be the makers, repairers, designers, and users of this technology </a:t>
            </a:r>
          </a:p>
          <a:p>
            <a:r>
              <a:rPr lang="en-US" dirty="0"/>
              <a:t>Feminist believe that the exclusion of women is  because of “what men do” instead of “what people do.”  This view lied in cultural views:</a:t>
            </a:r>
          </a:p>
          <a:p>
            <a:pPr lvl="1"/>
            <a:r>
              <a:rPr lang="en-US" dirty="0"/>
              <a:t>Deny women’s identities as inventors and women’s work as “tools”</a:t>
            </a:r>
          </a:p>
          <a:p>
            <a:pPr lvl="1"/>
            <a:r>
              <a:rPr lang="en-US" dirty="0"/>
              <a:t>Diminish the significance of women’s technical skills</a:t>
            </a:r>
          </a:p>
          <a:p>
            <a:pPr lvl="1"/>
            <a:r>
              <a:rPr lang="en-US" dirty="0"/>
              <a:t>Define women’s unpaid labor as “not work”</a:t>
            </a:r>
          </a:p>
          <a:p>
            <a:pPr lvl="1"/>
            <a:r>
              <a:rPr lang="en-US" dirty="0"/>
              <a:t>Define women’s work as not “technological”</a:t>
            </a:r>
          </a:p>
        </p:txBody>
      </p:sp>
    </p:spTree>
    <p:extLst>
      <p:ext uri="{BB962C8B-B14F-4D97-AF65-F5344CB8AC3E}">
        <p14:creationId xmlns:p14="http://schemas.microsoft.com/office/powerpoint/2010/main" val="38970665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121</TotalTime>
  <Words>1143</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Bookman Old Style</vt:lpstr>
      <vt:lpstr>Rockwell</vt:lpstr>
      <vt:lpstr>Damask</vt:lpstr>
      <vt:lpstr>Gender, Technology, and the History of Technical Communication Katherine T. Durack</vt:lpstr>
      <vt:lpstr>Introduction</vt:lpstr>
      <vt:lpstr>Possible reasons for Absences of Women in Technical Writing</vt:lpstr>
      <vt:lpstr>“Peculiar Set of Blinders”</vt:lpstr>
      <vt:lpstr>History and Women’s Work</vt:lpstr>
      <vt:lpstr>Women as significant Contributors to science and technology</vt:lpstr>
      <vt:lpstr>Women as significant Contributors to science and technology </vt:lpstr>
      <vt:lpstr>Women as significant users of technology</vt:lpstr>
      <vt:lpstr>Women as significant users of technology</vt:lpstr>
      <vt:lpstr>The household as a setting of consequence</vt:lpstr>
      <vt:lpstr>Towards inclusive definitions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Technology, and the History of Technical Communication Katherine T.Durack</dc:title>
  <dc:creator>Brianna Zaccari</dc:creator>
  <cp:lastModifiedBy>Brianna Zaccari</cp:lastModifiedBy>
  <cp:revision>14</cp:revision>
  <dcterms:created xsi:type="dcterms:W3CDTF">2020-03-16T19:26:16Z</dcterms:created>
  <dcterms:modified xsi:type="dcterms:W3CDTF">2020-03-16T21:27:28Z</dcterms:modified>
</cp:coreProperties>
</file>