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2"/>
    <p:restoredTop sz="94699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challenge.com/image.php?IMAGE_ID=44484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D8D0-29EF-CA44-92AF-3131D1043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Dubinsky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53668-2AC2-5644-9877-C40A1281A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Madison Ross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F0E8B-766A-CC4B-9B20-05E7C8C17CD8}"/>
              </a:ext>
            </a:extLst>
          </p:cNvPr>
          <p:cNvSpPr txBox="1"/>
          <p:nvPr/>
        </p:nvSpPr>
        <p:spPr>
          <a:xfrm>
            <a:off x="3378993" y="3429000"/>
            <a:ext cx="543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Becoming User-Centered, Reflective Practitioners</a:t>
            </a:r>
          </a:p>
        </p:txBody>
      </p:sp>
    </p:spTree>
    <p:extLst>
      <p:ext uri="{BB962C8B-B14F-4D97-AF65-F5344CB8AC3E}">
        <p14:creationId xmlns:p14="http://schemas.microsoft.com/office/powerpoint/2010/main" val="248807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4C33-DDC5-2D42-AD30-D2582C4D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2" y="478917"/>
            <a:ext cx="10801351" cy="102469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39D6-DC27-194E-B96A-082DA9E3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2" y="1737932"/>
            <a:ext cx="10801350" cy="4741164"/>
          </a:xfrm>
        </p:spPr>
        <p:txBody>
          <a:bodyPr/>
          <a:lstStyle/>
          <a:p>
            <a:r>
              <a:rPr lang="en-US" sz="2800" dirty="0"/>
              <a:t>Begins with Dubinsky discussing his experiences while teaching a writing class at West Point</a:t>
            </a:r>
          </a:p>
          <a:p>
            <a:r>
              <a:rPr lang="en-US" sz="2800" dirty="0"/>
              <a:t>These experiences led Dubinsky to reflect on the teaching process and learn the importance of valuing students, democratic classrooms, and fellow teachers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u="sng" dirty="0"/>
              <a:t>Reflective practice</a:t>
            </a:r>
            <a:r>
              <a:rPr lang="en-US" sz="2800" dirty="0"/>
              <a:t>- teachers proposing and investigating problems themselves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4C33-DDC5-2D42-AD30-D2582C4D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2" y="478917"/>
            <a:ext cx="10801351" cy="1024699"/>
          </a:xfrm>
        </p:spPr>
        <p:txBody>
          <a:bodyPr>
            <a:normAutofit fontScale="90000"/>
          </a:bodyPr>
          <a:lstStyle/>
          <a:p>
            <a:r>
              <a:rPr lang="en-US" dirty="0"/>
              <a:t>The Möbius loop, reflective practice, and technical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39D6-DC27-194E-B96A-082DA9E3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2" y="1737932"/>
            <a:ext cx="7107558" cy="474116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Möbius loop of the form/content dichotomy</a:t>
            </a:r>
          </a:p>
          <a:p>
            <a:pPr lvl="1"/>
            <a:r>
              <a:rPr lang="en-US" sz="2600" dirty="0" err="1"/>
              <a:t>Theory→Practice</a:t>
            </a:r>
            <a:r>
              <a:rPr lang="en-US" sz="2600" dirty="0"/>
              <a:t>      </a:t>
            </a:r>
            <a:r>
              <a:rPr lang="en-US" sz="2600" dirty="0" err="1"/>
              <a:t>Teaching→Research</a:t>
            </a:r>
            <a:endParaRPr lang="en-US" sz="2600" dirty="0"/>
          </a:p>
          <a:p>
            <a:pPr marL="228600" lvl="1" indent="0">
              <a:buNone/>
            </a:pPr>
            <a:endParaRPr lang="en-US" sz="2600" dirty="0"/>
          </a:p>
          <a:p>
            <a:r>
              <a:rPr lang="en-US" sz="2800" dirty="0"/>
              <a:t>Teachers should work collaboratively with students and fellow teachers </a:t>
            </a:r>
          </a:p>
          <a:p>
            <a:r>
              <a:rPr lang="en-US" sz="2800" dirty="0"/>
              <a:t>Teachers should mentally link teaching and reflection</a:t>
            </a:r>
          </a:p>
          <a:p>
            <a:pPr lvl="1"/>
            <a:r>
              <a:rPr lang="en-US" sz="2600" dirty="0"/>
              <a:t>Process of reflective thought:</a:t>
            </a:r>
          </a:p>
          <a:p>
            <a:pPr marL="228600" lvl="1" indent="0">
              <a:buNone/>
            </a:pPr>
            <a:r>
              <a:rPr lang="en-US" sz="2600" dirty="0"/>
              <a:t>	</a:t>
            </a:r>
            <a:r>
              <a:rPr lang="en-US" sz="2600" dirty="0" err="1"/>
              <a:t>Confusion→Conjectural</a:t>
            </a:r>
            <a:r>
              <a:rPr lang="en-US" sz="2600" dirty="0"/>
              <a:t> 	</a:t>
            </a:r>
            <a:r>
              <a:rPr lang="en-US" sz="2600" dirty="0" err="1"/>
              <a:t>Anticipation→Examination→Plan</a:t>
            </a:r>
            <a:r>
              <a:rPr lang="en-US" sz="2600" dirty="0"/>
              <a:t> of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3501E-6B58-4D4C-B6BB-DA7B43AE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0" y="2457670"/>
            <a:ext cx="4051300" cy="270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17ECFB-6744-A442-B185-31170BBA568C}"/>
              </a:ext>
            </a:extLst>
          </p:cNvPr>
          <p:cNvSpPr txBox="1"/>
          <p:nvPr/>
        </p:nvSpPr>
        <p:spPr>
          <a:xfrm>
            <a:off x="7802880" y="5162770"/>
            <a:ext cx="4051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hlinkClick r:id="rId3"/>
              </a:rPr>
              <a:t>https://www.dpchallenge.com/image.php?IMAGE_ID=44484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2191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4C33-DDC5-2D42-AD30-D2582C4D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2" y="478917"/>
            <a:ext cx="10801351" cy="1024699"/>
          </a:xfrm>
        </p:spPr>
        <p:txBody>
          <a:bodyPr/>
          <a:lstStyle/>
          <a:p>
            <a:r>
              <a:rPr lang="en-US" dirty="0" err="1"/>
              <a:t>Technê</a:t>
            </a:r>
            <a:r>
              <a:rPr lang="en-US" dirty="0"/>
              <a:t> and praxis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39D6-DC27-194E-B96A-082DA9E3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2" y="1737932"/>
            <a:ext cx="10801350" cy="4741164"/>
          </a:xfrm>
        </p:spPr>
        <p:txBody>
          <a:bodyPr>
            <a:normAutofit/>
          </a:bodyPr>
          <a:lstStyle/>
          <a:p>
            <a:r>
              <a:rPr lang="en-US" sz="2800" dirty="0"/>
              <a:t>Teaching is both </a:t>
            </a:r>
            <a:r>
              <a:rPr lang="en-US" sz="2800" dirty="0" err="1"/>
              <a:t>technê</a:t>
            </a:r>
            <a:r>
              <a:rPr lang="en-US" sz="2800" dirty="0"/>
              <a:t> and praxis </a:t>
            </a:r>
          </a:p>
          <a:p>
            <a:pPr lvl="1"/>
            <a:r>
              <a:rPr lang="en-US" sz="2600" dirty="0" err="1"/>
              <a:t>Technê</a:t>
            </a:r>
            <a:r>
              <a:rPr lang="en-US" sz="2600" dirty="0"/>
              <a:t>- a making</a:t>
            </a:r>
          </a:p>
          <a:p>
            <a:pPr lvl="1"/>
            <a:r>
              <a:rPr lang="en-US" sz="2600" dirty="0"/>
              <a:t>Praxis- a doing</a:t>
            </a:r>
          </a:p>
          <a:p>
            <a:r>
              <a:rPr lang="en-US" sz="2800" dirty="0"/>
              <a:t>These concepts come from classical rhetoric and have resurfaced due to its focus on linking the effective use of language and the public good</a:t>
            </a:r>
          </a:p>
          <a:p>
            <a:pPr lvl="1"/>
            <a:r>
              <a:rPr lang="en-US" sz="2600" dirty="0"/>
              <a:t>Teachers must teach students strategies and forms AND ask them to consider the impact on public policy</a:t>
            </a:r>
          </a:p>
          <a:p>
            <a:pPr lvl="1"/>
            <a:r>
              <a:rPr lang="en-US" sz="2600" dirty="0"/>
              <a:t>Teachers urge students to be user-centered practitioners and </a:t>
            </a:r>
            <a:r>
              <a:rPr lang="en-US" sz="2600" i="1" dirty="0"/>
              <a:t>always</a:t>
            </a:r>
            <a:r>
              <a:rPr lang="en-US" sz="2600" dirty="0"/>
              <a:t> consider their audience </a:t>
            </a:r>
          </a:p>
        </p:txBody>
      </p:sp>
    </p:spTree>
    <p:extLst>
      <p:ext uri="{BB962C8B-B14F-4D97-AF65-F5344CB8AC3E}">
        <p14:creationId xmlns:p14="http://schemas.microsoft.com/office/powerpoint/2010/main" val="109380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4C33-DDC5-2D42-AD30-D2582C4D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2" y="478917"/>
            <a:ext cx="10801351" cy="1024699"/>
          </a:xfrm>
        </p:spPr>
        <p:txBody>
          <a:bodyPr/>
          <a:lstStyle/>
          <a:p>
            <a:r>
              <a:rPr lang="en-US" dirty="0" err="1"/>
              <a:t>Technê</a:t>
            </a:r>
            <a:r>
              <a:rPr lang="en-US" dirty="0"/>
              <a:t> and praxis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39D6-DC27-194E-B96A-082DA9E3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2" y="1737932"/>
            <a:ext cx="10801350" cy="4741164"/>
          </a:xfrm>
        </p:spPr>
        <p:txBody>
          <a:bodyPr>
            <a:normAutofit/>
          </a:bodyPr>
          <a:lstStyle/>
          <a:p>
            <a:r>
              <a:rPr lang="en-US" sz="2800" dirty="0"/>
              <a:t>Difficulties:</a:t>
            </a:r>
          </a:p>
          <a:p>
            <a:pPr lvl="1"/>
            <a:r>
              <a:rPr lang="en-US" sz="2600" dirty="0"/>
              <a:t>Teachers cannot easily measure and judge the quality of what they “make”</a:t>
            </a:r>
          </a:p>
          <a:p>
            <a:pPr lvl="1"/>
            <a:r>
              <a:rPr lang="en-US" sz="2600" dirty="0"/>
              <a:t>Teachers’ work is in an unstable and permeable zone as it often deals with larger, societal issues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563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4C33-DDC5-2D42-AD30-D2582C4D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2" y="478917"/>
            <a:ext cx="10801351" cy="1024699"/>
          </a:xfrm>
        </p:spPr>
        <p:txBody>
          <a:bodyPr/>
          <a:lstStyle/>
          <a:p>
            <a:r>
              <a:rPr lang="en-US" dirty="0"/>
              <a:t>Learning from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39D6-DC27-194E-B96A-082DA9E3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2" y="1737932"/>
            <a:ext cx="10801350" cy="4741164"/>
          </a:xfrm>
        </p:spPr>
        <p:txBody>
          <a:bodyPr>
            <a:normAutofit/>
          </a:bodyPr>
          <a:lstStyle/>
          <a:p>
            <a:r>
              <a:rPr lang="en-US" sz="2800" dirty="0"/>
              <a:t>Storytelling is necessary in the teaching process and allows people to negotiate and share their personal experiences </a:t>
            </a:r>
          </a:p>
          <a:p>
            <a:r>
              <a:rPr lang="en-US" sz="2800" dirty="0"/>
              <a:t>Dubinsky supports this idea by discussing the story of </a:t>
            </a:r>
            <a:r>
              <a:rPr lang="en-US" sz="2800" i="1" dirty="0" err="1"/>
              <a:t>Taran</a:t>
            </a:r>
            <a:r>
              <a:rPr lang="en-US" sz="2800" i="1" dirty="0"/>
              <a:t> Wanderer</a:t>
            </a:r>
          </a:p>
          <a:p>
            <a:pPr lvl="1"/>
            <a:r>
              <a:rPr lang="en-US" sz="2600" dirty="0" err="1"/>
              <a:t>Taran</a:t>
            </a:r>
            <a:r>
              <a:rPr lang="en-US" sz="2600" dirty="0"/>
              <a:t> becomes an apprentice and tries to learn through studying, reflecting, and </a:t>
            </a:r>
            <a:r>
              <a:rPr lang="en-US" sz="2600" b="1" dirty="0"/>
              <a:t>conversing</a:t>
            </a:r>
            <a:r>
              <a:rPr lang="en-US" sz="2600" dirty="0"/>
              <a:t> with a blacksmith</a:t>
            </a:r>
          </a:p>
          <a:p>
            <a:pPr lvl="1"/>
            <a:r>
              <a:rPr lang="en-US" sz="2600" dirty="0"/>
              <a:t>The blacksmith effectively teaches </a:t>
            </a:r>
            <a:r>
              <a:rPr lang="en-US" sz="2600" dirty="0" err="1"/>
              <a:t>Taran</a:t>
            </a:r>
            <a:r>
              <a:rPr lang="en-US" sz="2600" dirty="0"/>
              <a:t> by </a:t>
            </a:r>
            <a:r>
              <a:rPr lang="en-US" sz="2600" b="1" dirty="0"/>
              <a:t>listening </a:t>
            </a:r>
            <a:r>
              <a:rPr lang="en-US" sz="2600" dirty="0"/>
              <a:t>to him and his needs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86666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4C33-DDC5-2D42-AD30-D2582C4D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2" y="478917"/>
            <a:ext cx="10801351" cy="1024699"/>
          </a:xfrm>
        </p:spPr>
        <p:txBody>
          <a:bodyPr/>
          <a:lstStyle/>
          <a:p>
            <a:r>
              <a:rPr lang="en-US" dirty="0"/>
              <a:t>Integrating theory and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39D6-DC27-194E-B96A-082DA9E3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2" y="1737932"/>
            <a:ext cx="10801350" cy="4741164"/>
          </a:xfrm>
        </p:spPr>
        <p:txBody>
          <a:bodyPr>
            <a:normAutofit/>
          </a:bodyPr>
          <a:lstStyle/>
          <a:p>
            <a:r>
              <a:rPr lang="en-US" sz="2800" dirty="0"/>
              <a:t>Formal training will cause naturally talented individuals to </a:t>
            </a:r>
            <a:r>
              <a:rPr lang="en-US" sz="2800" i="1" dirty="0"/>
              <a:t>think</a:t>
            </a:r>
            <a:r>
              <a:rPr lang="en-US" sz="2800" dirty="0"/>
              <a:t> about their knowledge</a:t>
            </a:r>
          </a:p>
          <a:p>
            <a:r>
              <a:rPr lang="en-US" sz="2800" dirty="0"/>
              <a:t>Teachers should </a:t>
            </a:r>
            <a:r>
              <a:rPr lang="en-US" sz="2800" i="1" dirty="0"/>
              <a:t>think</a:t>
            </a:r>
            <a:r>
              <a:rPr lang="en-US" sz="2800" dirty="0"/>
              <a:t> about the knowledge and skills they use 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65681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4C33-DDC5-2D42-AD30-D2582C4D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2" y="478917"/>
            <a:ext cx="10801351" cy="1024699"/>
          </a:xfrm>
        </p:spPr>
        <p:txBody>
          <a:bodyPr/>
          <a:lstStyle/>
          <a:p>
            <a:r>
              <a:rPr lang="en-US" dirty="0"/>
              <a:t>Teachers must also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39D6-DC27-194E-B96A-082DA9E3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2" y="1737932"/>
            <a:ext cx="10801350" cy="4741164"/>
          </a:xfrm>
        </p:spPr>
        <p:txBody>
          <a:bodyPr>
            <a:normAutofit/>
          </a:bodyPr>
          <a:lstStyle/>
          <a:p>
            <a:r>
              <a:rPr lang="en-US" sz="2800" dirty="0"/>
              <a:t>We must overcome the teaching/learning binary</a:t>
            </a:r>
          </a:p>
          <a:p>
            <a:r>
              <a:rPr lang="en-US" sz="2800" dirty="0"/>
              <a:t>Teaching is a social act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Teachers should “pay attention” by turning their implicit knowledge into explicit knowledge</a:t>
            </a:r>
          </a:p>
        </p:txBody>
      </p:sp>
    </p:spTree>
    <p:extLst>
      <p:ext uri="{BB962C8B-B14F-4D97-AF65-F5344CB8AC3E}">
        <p14:creationId xmlns:p14="http://schemas.microsoft.com/office/powerpoint/2010/main" val="391531585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2234</TotalTime>
  <Words>358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Dubinsky</vt:lpstr>
      <vt:lpstr>Introduction</vt:lpstr>
      <vt:lpstr>The Möbius loop, reflective practice, and technical communication</vt:lpstr>
      <vt:lpstr>Technê and praxis</vt:lpstr>
      <vt:lpstr>Technê and praxis cont.</vt:lpstr>
      <vt:lpstr>Learning from stories</vt:lpstr>
      <vt:lpstr>Integrating theory and practice</vt:lpstr>
      <vt:lpstr>Teachers must also learn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Ross</dc:creator>
  <cp:lastModifiedBy>Madison Ross</cp:lastModifiedBy>
  <cp:revision>26</cp:revision>
  <cp:lastPrinted>2020-03-08T04:12:47Z</cp:lastPrinted>
  <dcterms:created xsi:type="dcterms:W3CDTF">2020-03-08T04:04:58Z</dcterms:created>
  <dcterms:modified xsi:type="dcterms:W3CDTF">2020-03-09T17:19:14Z</dcterms:modified>
</cp:coreProperties>
</file>